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7"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 name="Google Shape;5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Head of early reading and phonics at Westhaven School - Sarah Vincent</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a:t> </a:t>
            </a:r>
            <a:endParaRPr/>
          </a:p>
        </p:txBody>
      </p:sp>
      <p:sp>
        <p:nvSpPr>
          <p:cNvPr id="51" name="Google Shape;5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As well as learning to recognise the graphemes and say the phonemes they represent we will be teaching children how to use these to read.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When we read a word we look at each graphemes and match a sound to it. We push the sounds together  to make a word. This is called  BLENDING.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Blending is a really important skills that children need lots of practice at – it will take lots of time!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We teach the children to work from left to right  - identifying each grapheme and saying the  phoneme. Once they have done that they go back and push the phonemes together  to blend the phonemes together to read the word.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We want to teach children to recognise the grapheme  quickly so they can blend it rapidly. Once they can do this their reading will become fluent – and less painful! But this really does take an amount of practise so it is really important that, if possible, children practise this at home with the books we give them.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As children progress in their reading journey they will begin to read longer words made up of multiple syllables – for example fun – funny – funniest</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We teach these words by ‘chunking’ them into syllables and blending these chunks together. But we are still  identifying the GPCs and blending them together.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This is what we will do as adults  when we come across an unfamiliar word – for example crepuscular.   How would we read this unfamiliar word? We would chunk it and blend the syllables together. This is why it’s really important to teach children to read using phonics – without this skills to decode the graphemes we would not be able to read unfamiliar words.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19" name="Google Shape;11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There are some words that we use a lot in English such as the, like, said, were.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To give children’s reading a boost, we want children to learn these CEWs as soon as possible. Many of them have unusual patterns or GPCs so we teach children to recognise them by sight initially. Children will be able to decode some of them later on but , until they have learnt to decode them, we recognise them as CEWs.  </a:t>
            </a:r>
            <a:endParaRPr sz="1400">
              <a:latin typeface="Poppins"/>
              <a:ea typeface="Poppins"/>
              <a:cs typeface="Poppins"/>
              <a:sym typeface="Poppins"/>
            </a:endParaRPr>
          </a:p>
        </p:txBody>
      </p:sp>
      <p:sp>
        <p:nvSpPr>
          <p:cNvPr id="127" name="Google Shape;12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Each lesson in the Unlocking Letters and Sounds programme follows a similar format for continuity,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The teacher will introduce the focus GPCs and CEWs at the beginning of each session. </a:t>
            </a:r>
            <a:endParaRPr sz="1400">
              <a:latin typeface="Poppins"/>
              <a:ea typeface="Poppins"/>
              <a:cs typeface="Poppins"/>
              <a:sym typeface="Poppins"/>
            </a:endParaRPr>
          </a:p>
        </p:txBody>
      </p:sp>
      <p:sp>
        <p:nvSpPr>
          <p:cNvPr id="135" name="Google Shape;135;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Each lesson also contains an element where spelling is the focus.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We use visual clues and sound buttons to help segment the words for writing. </a:t>
            </a:r>
            <a:endParaRPr sz="1400">
              <a:latin typeface="Poppins"/>
              <a:ea typeface="Poppins"/>
              <a:cs typeface="Poppins"/>
              <a:sym typeface="Poppins"/>
            </a:endParaRPr>
          </a:p>
        </p:txBody>
      </p:sp>
      <p:sp>
        <p:nvSpPr>
          <p:cNvPr id="142" name="Google Shape;142;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In the early phases, an emphasis is placed on handwriting and letter formation.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Higher up the phases, lessons will also contain sentence level work with both a reading and writing focus. </a:t>
            </a:r>
            <a:endParaRPr sz="1400">
              <a:latin typeface="Poppins"/>
              <a:ea typeface="Poppins"/>
              <a:cs typeface="Poppins"/>
              <a:sym typeface="Poppins"/>
            </a:endParaRPr>
          </a:p>
        </p:txBody>
      </p:sp>
      <p:sp>
        <p:nvSpPr>
          <p:cNvPr id="149" name="Google Shape;149;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As soon as your child can blend some GPCs together to read words they will bring home a book. This is incredibly exciting but will be different for every child. Some learn this skills very quickly and others take a bit longer – we will be supporting every child to blend as quickly as possible.  Please don’t compare your child with others and contact us if you are worried about anything.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Once your child can read they will be given a book that precisely matches their phonics attainment so that they can read at least 95% of the words in it. Please don’t think that this makes the book too easy for them – it’s vitally important that reading is a celebration of children’s reading with you and a chance for them to show their phonics expertise.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In school we will also be reading with children. They will read everyday in their phonics lessons and also at least 3 times per week to an adult on a 1:1 basis. This allows us to check every child’s learning.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Books are allocated to match the sets and phases that children are secure in. When teachers assess they are ready to move onto the next set we will do so but we know that this takes a different amount of time for each child – some will need more practice than others. </a:t>
            </a:r>
            <a:endParaRPr sz="1400">
              <a:latin typeface="Poppins"/>
              <a:ea typeface="Poppins"/>
              <a:cs typeface="Poppins"/>
              <a:sym typeface="Poppins"/>
            </a:endParaRPr>
          </a:p>
        </p:txBody>
      </p:sp>
      <p:sp>
        <p:nvSpPr>
          <p:cNvPr id="156" name="Google Shape;15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Reading at home is really important as it gives children the opportunity to practice their decoding and blending skills.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We know everyone is busy and children often don’t want to read out of schools. Our top tips are: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171450" lvl="0" marL="17145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5 – 10 minutes every day is often more effective than longer times</a:t>
            </a:r>
            <a:endParaRPr sz="1400">
              <a:latin typeface="Poppins"/>
              <a:ea typeface="Poppins"/>
              <a:cs typeface="Poppins"/>
              <a:sym typeface="Poppins"/>
            </a:endParaRPr>
          </a:p>
          <a:p>
            <a:pPr indent="-171450" lvl="0" marL="17145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Find a time that works for you. Reading at bedtime sounds lovely but with a tired child it can often be tricky!</a:t>
            </a:r>
            <a:endParaRPr sz="1400">
              <a:latin typeface="Poppins"/>
              <a:ea typeface="Poppins"/>
              <a:cs typeface="Poppins"/>
              <a:sym typeface="Poppins"/>
            </a:endParaRPr>
          </a:p>
          <a:p>
            <a:pPr indent="-171450" lvl="0" marL="17145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Celebrate what your child can do</a:t>
            </a:r>
            <a:endParaRPr sz="1400">
              <a:latin typeface="Poppins"/>
              <a:ea typeface="Poppins"/>
              <a:cs typeface="Poppins"/>
              <a:sym typeface="Poppins"/>
            </a:endParaRPr>
          </a:p>
          <a:p>
            <a:pPr indent="-171450" lvl="0" marL="17145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Encourage your child to point at the graphemes as they read – this helps them to track the words and know their place</a:t>
            </a:r>
            <a:endParaRPr sz="1400">
              <a:latin typeface="Poppins"/>
              <a:ea typeface="Poppins"/>
              <a:cs typeface="Poppins"/>
              <a:sym typeface="Poppins"/>
            </a:endParaRPr>
          </a:p>
          <a:p>
            <a:pPr indent="-171450" lvl="0" marL="17145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Encourage them t o say all the sounds in the words and then blend them together – you can show them how to do this. </a:t>
            </a:r>
            <a:endParaRPr sz="1400">
              <a:latin typeface="Poppins"/>
              <a:ea typeface="Poppins"/>
              <a:cs typeface="Poppins"/>
              <a:sym typeface="Poppins"/>
            </a:endParaRPr>
          </a:p>
          <a:p>
            <a:pPr indent="-171450" lvl="0" marL="17145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Be patient and give them time to work it out before stepping in before stepping in If they can’t read a word model how to do it and then ask them to do it. </a:t>
            </a:r>
            <a:endParaRPr sz="1400">
              <a:latin typeface="Poppins"/>
              <a:ea typeface="Poppins"/>
              <a:cs typeface="Poppins"/>
              <a:sym typeface="Poppins"/>
            </a:endParaRPr>
          </a:p>
          <a:p>
            <a:pPr indent="-171450" lvl="0" marL="17145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Let them read common exception words by sight. </a:t>
            </a:r>
            <a:endParaRPr sz="1400">
              <a:latin typeface="Poppins"/>
              <a:ea typeface="Poppins"/>
              <a:cs typeface="Poppins"/>
              <a:sym typeface="Poppins"/>
            </a:endParaRPr>
          </a:p>
          <a:p>
            <a:pPr indent="-95250" lvl="0" marL="171450" rtl="0" algn="l">
              <a:lnSpc>
                <a:spcPct val="100000"/>
              </a:lnSpc>
              <a:spcBef>
                <a:spcPts val="0"/>
              </a:spcBef>
              <a:spcAft>
                <a:spcPts val="0"/>
              </a:spcAft>
              <a:buClr>
                <a:schemeClr val="dk1"/>
              </a:buClr>
              <a:buSzPts val="1200"/>
              <a:buFont typeface="Arial"/>
              <a:buNone/>
            </a:pPr>
            <a:r>
              <a:t/>
            </a:r>
            <a:endParaRPr/>
          </a:p>
          <a:p>
            <a:pPr indent="-95250" lvl="0" marL="171450" rtl="0" algn="l">
              <a:lnSpc>
                <a:spcPct val="100000"/>
              </a:lnSpc>
              <a:spcBef>
                <a:spcPts val="0"/>
              </a:spcBef>
              <a:spcAft>
                <a:spcPts val="0"/>
              </a:spcAft>
              <a:buClr>
                <a:schemeClr val="dk1"/>
              </a:buClr>
              <a:buSzPts val="1200"/>
              <a:buFont typeface="Arial"/>
              <a:buNone/>
            </a:pPr>
            <a:r>
              <a:t/>
            </a:r>
            <a:endParaRPr/>
          </a:p>
          <a:p>
            <a:pPr indent="0" lvl="0" marL="0" marR="0" rtl="0" algn="l">
              <a:lnSpc>
                <a:spcPct val="100000"/>
              </a:lnSpc>
              <a:spcBef>
                <a:spcPts val="0"/>
              </a:spcBef>
              <a:spcAft>
                <a:spcPts val="0"/>
              </a:spcAft>
              <a:buClr>
                <a:schemeClr val="dk1"/>
              </a:buClr>
              <a:buSzPts val="1200"/>
              <a:buFont typeface="Calibri"/>
              <a:buNone/>
            </a:pPr>
            <a:r>
              <a:rPr lang="en-GB" sz="1400">
                <a:latin typeface="Poppins"/>
                <a:ea typeface="Poppins"/>
                <a:cs typeface="Poppins"/>
                <a:sym typeface="Poppins"/>
              </a:rPr>
              <a:t>One of the most important ways to increase children’s accuracy, fluency and understanding of the book they are reading is to re-read the same books several times.  We would like each book to be read at least three times with a different focus each time.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This films explains the value of re- reading the same book and what you should focus on each time. https://www.youtube.com/watch?v=Hhu3xeNq3Kg&amp;t=200s</a:t>
            </a:r>
            <a:endParaRPr sz="1400">
              <a:latin typeface="Poppins"/>
              <a:ea typeface="Poppins"/>
              <a:cs typeface="Poppins"/>
              <a:sym typeface="Poppins"/>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164" name="Google Shape;164;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400">
                <a:latin typeface="Poppins"/>
                <a:ea typeface="Poppins"/>
                <a:cs typeface="Poppins"/>
                <a:sym typeface="Poppins"/>
              </a:rPr>
              <a:t>We know that decodable books are not the most exciting to read and alone, won’t give our early readers all the skills they need to develop a love of reading. </a:t>
            </a:r>
            <a:endParaRPr sz="1400">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t/>
            </a:r>
            <a:endParaRPr sz="1400">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rPr lang="en-GB" sz="1400">
                <a:latin typeface="Poppins"/>
                <a:ea typeface="Poppins"/>
                <a:cs typeface="Poppins"/>
                <a:sym typeface="Poppins"/>
              </a:rPr>
              <a:t>It is therefore important that you continue to read to your child and share a wide range of books with them – these should be books that children cannot decode themselves.  Reading books to children is a precious and lovely thing to do – we are sure you and your child already have favourite books that you share together! By modelling reading and show how much you love reading you will be setting a fantastic example to your child. </a:t>
            </a:r>
            <a:endParaRPr sz="1400">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t/>
            </a:r>
            <a:endParaRPr sz="1400">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rPr lang="en-GB" sz="1400">
                <a:latin typeface="Poppins"/>
                <a:ea typeface="Poppins"/>
                <a:cs typeface="Poppins"/>
                <a:sym typeface="Poppins"/>
              </a:rPr>
              <a:t>When you read to your child you will want to: </a:t>
            </a:r>
            <a:endParaRPr sz="1400">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t/>
            </a:r>
            <a:endParaRPr sz="1400">
              <a:latin typeface="Poppins"/>
              <a:ea typeface="Poppins"/>
              <a:cs typeface="Poppins"/>
              <a:sym typeface="Poppins"/>
            </a:endParaRPr>
          </a:p>
          <a:p>
            <a:pPr indent="-171450" lvl="0" marL="171450" marR="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Model how to read a book</a:t>
            </a:r>
            <a:endParaRPr sz="1400">
              <a:latin typeface="Poppins"/>
              <a:ea typeface="Poppins"/>
              <a:cs typeface="Poppins"/>
              <a:sym typeface="Poppins"/>
            </a:endParaRPr>
          </a:p>
          <a:p>
            <a:pPr indent="-171450" lvl="0" marL="171450" marR="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Ask questions about what has happened to support your child’s comprehension  or understanding of the text </a:t>
            </a:r>
            <a:endParaRPr sz="1400">
              <a:latin typeface="Poppins"/>
              <a:ea typeface="Poppins"/>
              <a:cs typeface="Poppins"/>
              <a:sym typeface="Poppins"/>
            </a:endParaRPr>
          </a:p>
          <a:p>
            <a:pPr indent="-171450" lvl="0" marL="171450" marR="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Ask questions about characters’  feelings</a:t>
            </a:r>
            <a:endParaRPr sz="1400">
              <a:latin typeface="Poppins"/>
              <a:ea typeface="Poppins"/>
              <a:cs typeface="Poppins"/>
              <a:sym typeface="Poppins"/>
            </a:endParaRPr>
          </a:p>
          <a:p>
            <a:pPr indent="-171450" lvl="0" marL="171450" marR="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Discuss the meaning of words and vocabulary </a:t>
            </a:r>
            <a:endParaRPr sz="1400">
              <a:latin typeface="Poppins"/>
              <a:ea typeface="Poppins"/>
              <a:cs typeface="Poppins"/>
              <a:sym typeface="Poppins"/>
            </a:endParaRPr>
          </a:p>
          <a:p>
            <a:pPr indent="-171450" lvl="0" marL="171450" marR="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Ask children to predict what they think will happen next </a:t>
            </a:r>
            <a:endParaRPr sz="1400">
              <a:latin typeface="Poppins"/>
              <a:ea typeface="Poppins"/>
              <a:cs typeface="Poppins"/>
              <a:sym typeface="Poppins"/>
            </a:endParaRPr>
          </a:p>
          <a:p>
            <a:pPr indent="-171450" lvl="0" marL="171450" marR="0" rtl="0" algn="l">
              <a:lnSpc>
                <a:spcPct val="100000"/>
              </a:lnSpc>
              <a:spcBef>
                <a:spcPts val="0"/>
              </a:spcBef>
              <a:spcAft>
                <a:spcPts val="0"/>
              </a:spcAft>
              <a:buClr>
                <a:schemeClr val="dk1"/>
              </a:buClr>
              <a:buSzPts val="1400"/>
              <a:buFont typeface="Poppins"/>
              <a:buChar char="•"/>
            </a:pPr>
            <a:r>
              <a:rPr lang="en-GB" sz="1400">
                <a:latin typeface="Poppins"/>
                <a:ea typeface="Poppins"/>
                <a:cs typeface="Poppins"/>
                <a:sym typeface="Poppins"/>
              </a:rPr>
              <a:t>Make connections with things your child has experienced or other books or films they have seen </a:t>
            </a:r>
            <a:endParaRPr sz="1400">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t/>
            </a:r>
            <a:endParaRPr sz="1400">
              <a:latin typeface="Poppins"/>
              <a:ea typeface="Poppins"/>
              <a:cs typeface="Poppins"/>
              <a:sym typeface="Poppins"/>
            </a:endParaRPr>
          </a:p>
          <a:p>
            <a:pPr indent="0" lvl="0" marL="0" marR="0" rtl="0" algn="l">
              <a:lnSpc>
                <a:spcPct val="100000"/>
              </a:lnSpc>
              <a:spcBef>
                <a:spcPts val="0"/>
              </a:spcBef>
              <a:spcAft>
                <a:spcPts val="0"/>
              </a:spcAft>
              <a:buClr>
                <a:schemeClr val="dk1"/>
              </a:buClr>
              <a:buSzPts val="1200"/>
              <a:buFont typeface="Calibri"/>
              <a:buNone/>
            </a:pPr>
            <a:r>
              <a:rPr lang="en-GB" sz="1400">
                <a:latin typeface="Poppins"/>
                <a:ea typeface="Poppins"/>
                <a:cs typeface="Poppins"/>
                <a:sym typeface="Poppins"/>
              </a:rPr>
              <a:t>Most importantly – show that you love reading!  By modelling this you will support your child to develop their love of reading. </a:t>
            </a:r>
            <a:endParaRPr sz="1400">
              <a:latin typeface="Poppins"/>
              <a:ea typeface="Poppins"/>
              <a:cs typeface="Poppins"/>
              <a:sym typeface="Poppins"/>
            </a:endParaRPr>
          </a:p>
        </p:txBody>
      </p:sp>
      <p:sp>
        <p:nvSpPr>
          <p:cNvPr id="172" name="Google Shape;17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GB" sz="1400">
                <a:latin typeface="Poppins"/>
                <a:ea typeface="Poppins"/>
                <a:cs typeface="Poppins"/>
                <a:sym typeface="Poppins"/>
              </a:rPr>
              <a:t>We know that when children are reading they are decoding the GPCs they know and blending them together to read a word or group of words. We teach children to use their phonics to spell in the opposite way. Instead of blending the phonemes together to spell a words we separate the phonemes so we can hear each sound to be able to spell the word. This is called segmenting. </a:t>
            </a:r>
            <a:endParaRPr sz="1400">
              <a:latin typeface="Poppins"/>
              <a:ea typeface="Poppins"/>
              <a:cs typeface="Poppins"/>
              <a:sym typeface="Poppins"/>
            </a:endParaRPr>
          </a:p>
          <a:p>
            <a:pPr indent="0" lvl="0" marL="0" rtl="0" algn="l">
              <a:lnSpc>
                <a:spcPct val="100000"/>
              </a:lnSpc>
              <a:spcBef>
                <a:spcPts val="0"/>
              </a:spcBef>
              <a:spcAft>
                <a:spcPts val="0"/>
              </a:spcAft>
              <a:buClr>
                <a:schemeClr val="dk1"/>
              </a:buClr>
              <a:buSzPts val="1200"/>
              <a:buFont typeface="Arial"/>
              <a:buNone/>
            </a:pPr>
            <a:r>
              <a:t/>
            </a:r>
            <a:endParaRPr sz="1400">
              <a:latin typeface="Poppins"/>
              <a:ea typeface="Poppins"/>
              <a:cs typeface="Poppins"/>
              <a:sym typeface="Poppins"/>
            </a:endParaRPr>
          </a:p>
          <a:p>
            <a:pPr indent="0" lvl="0" marL="0" rtl="0" algn="l">
              <a:lnSpc>
                <a:spcPct val="100000"/>
              </a:lnSpc>
              <a:spcBef>
                <a:spcPts val="0"/>
              </a:spcBef>
              <a:spcAft>
                <a:spcPts val="0"/>
              </a:spcAft>
              <a:buClr>
                <a:schemeClr val="dk1"/>
              </a:buClr>
              <a:buSzPts val="1200"/>
              <a:buFont typeface="Arial"/>
              <a:buNone/>
            </a:pPr>
            <a:r>
              <a:rPr lang="en-GB" sz="1400">
                <a:latin typeface="Poppins"/>
                <a:ea typeface="Poppins"/>
                <a:cs typeface="Poppins"/>
                <a:sym typeface="Poppins"/>
              </a:rPr>
              <a:t>Let’s try segmenting this word to write it:   sh i p </a:t>
            </a:r>
            <a:endParaRPr sz="1400">
              <a:latin typeface="Poppins"/>
              <a:ea typeface="Poppins"/>
              <a:cs typeface="Poppins"/>
              <a:sym typeface="Poppins"/>
            </a:endParaRPr>
          </a:p>
          <a:p>
            <a:pPr indent="0" lvl="0" marL="0" rtl="0" algn="l">
              <a:lnSpc>
                <a:spcPct val="100000"/>
              </a:lnSpc>
              <a:spcBef>
                <a:spcPts val="0"/>
              </a:spcBef>
              <a:spcAft>
                <a:spcPts val="0"/>
              </a:spcAft>
              <a:buClr>
                <a:schemeClr val="dk1"/>
              </a:buClr>
              <a:buSzPts val="1200"/>
              <a:buFont typeface="Arial"/>
              <a:buNone/>
            </a:pPr>
            <a:r>
              <a:t/>
            </a:r>
            <a:endParaRPr sz="1400">
              <a:latin typeface="Poppins"/>
              <a:ea typeface="Poppins"/>
              <a:cs typeface="Poppins"/>
              <a:sym typeface="Poppins"/>
            </a:endParaRPr>
          </a:p>
          <a:p>
            <a:pPr indent="0" lvl="0" marL="0" rtl="0" algn="l">
              <a:lnSpc>
                <a:spcPct val="100000"/>
              </a:lnSpc>
              <a:spcBef>
                <a:spcPts val="0"/>
              </a:spcBef>
              <a:spcAft>
                <a:spcPts val="0"/>
              </a:spcAft>
              <a:buClr>
                <a:schemeClr val="dk1"/>
              </a:buClr>
              <a:buSzPts val="1200"/>
              <a:buFont typeface="Arial"/>
              <a:buNone/>
            </a:pPr>
            <a:r>
              <a:rPr lang="en-GB" sz="1400">
                <a:latin typeface="Poppins"/>
                <a:ea typeface="Poppins"/>
                <a:cs typeface="Poppins"/>
                <a:sym typeface="Poppins"/>
              </a:rPr>
              <a:t>Your child will write words, captions and sentences as part of their phonics lesson each day. As with reading, we will only ask them to write words contacting GPCs they have been taught.  As part of their daily lesson we will also teach them how to write and form the letters they are writing. </a:t>
            </a:r>
            <a:endParaRPr sz="1400">
              <a:latin typeface="Poppins"/>
              <a:ea typeface="Poppins"/>
              <a:cs typeface="Poppins"/>
              <a:sym typeface="Poppins"/>
            </a:endParaRPr>
          </a:p>
        </p:txBody>
      </p:sp>
      <p:sp>
        <p:nvSpPr>
          <p:cNvPr id="181" name="Google Shape;18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400">
                <a:latin typeface="Poppins"/>
                <a:ea typeface="Poppins"/>
                <a:cs typeface="Poppins"/>
                <a:sym typeface="Poppins"/>
              </a:rPr>
              <a:t>All children are different and, at different points in their learning, will find things more difficult or challenging. Staff at our school have all had training to identify  what children are finding difficult and to help them overcome this.  We know if is very tempting to compare your child to others – especially  with reading and what books they are on etc but  we would suggest you speak to teachers if you have any concerns.  If we have any concerns we will discuss them with you – and we might ask you to do some extra practice at home.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Teachers and TAs will assess your child regularly to check their learning. We quickly identify any child who might be at risk of falling behind and will support them with extra phonics- usually by giving them ‘interventions’ to support the specific skill they are struggling with – some children may struggle to identify the GPC, others might not be able to blend yet.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p:txBody>
      </p:sp>
      <p:sp>
        <p:nvSpPr>
          <p:cNvPr id="190" name="Google Shape;19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 name="Google Shape;5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Welcome to our presentation on phonics and reading.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Thank you for taking the time to  learn about the most amazing journey that your children will ever embark upon – learning to read!!!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Through this presentation you will find information about how early reading is taught at Westhaven  and how you can play a vital role in supporting your  child’s reading journey. </a:t>
            </a:r>
            <a:endParaRPr sz="1400">
              <a:latin typeface="Poppins"/>
              <a:ea typeface="Poppins"/>
              <a:cs typeface="Poppins"/>
              <a:sym typeface="Poppins"/>
            </a:endParaRPr>
          </a:p>
        </p:txBody>
      </p:sp>
      <p:sp>
        <p:nvSpPr>
          <p:cNvPr id="58" name="Google Shape;5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Learning to read is such an exciting journey for children and we are incredibly excited to be on this journey together.</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I hope this presentation has given you an understanding of how we teach phonics at Westhaven.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If you have any questions, please do not hesitate to contact your child’s teacher.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198" name="Google Shape;19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Reading is one of the most important things we can teach our children.   We want all our children to be avid readers with a love for all different types of literature.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We use reading so much as part of the activities we perform everyday…. reading instructions, recipes, street signs and information booklets to mention but a few.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At westhaven, we want every child to love reading and to do this we must make sure that it is a pleasurable experience and that they can read with accuracy and fluency so  they can access as many opportunities as possible. </a:t>
            </a:r>
            <a:endParaRPr sz="1400">
              <a:latin typeface="Poppins"/>
              <a:ea typeface="Poppins"/>
              <a:cs typeface="Poppins"/>
              <a:sym typeface="Poppins"/>
            </a:endParaRPr>
          </a:p>
        </p:txBody>
      </p:sp>
      <p:sp>
        <p:nvSpPr>
          <p:cNvPr id="65" name="Google Shape;6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 name="Google Shape;71;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solidFill>
                  <a:srgbClr val="5A5A5A"/>
                </a:solidFill>
                <a:highlight>
                  <a:srgbClr val="FFFFFF"/>
                </a:highlight>
                <a:latin typeface="Poppins"/>
                <a:ea typeface="Poppins"/>
                <a:cs typeface="Poppins"/>
                <a:sym typeface="Poppins"/>
              </a:rPr>
              <a:t>For many children, learning to read is a challenging undertaking. The Reading Rope, created by Dr. Hollis Scarborough, captures the essence of this task. One of the first and best infographics in the field, the Reading Rope is brilliant in its simplicity, but profound in its instructional implications.</a:t>
            </a:r>
            <a:endParaRPr sz="1400">
              <a:latin typeface="Poppins"/>
              <a:ea typeface="Poppins"/>
              <a:cs typeface="Poppins"/>
              <a:sym typeface="Poppins"/>
            </a:endParaRPr>
          </a:p>
        </p:txBody>
      </p:sp>
      <p:sp>
        <p:nvSpPr>
          <p:cNvPr id="72" name="Google Shape;72;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Over the past 50 years schools have taught  children to read using lots of different approaches. But, thanks to research we know that phonics is the best way to teach almost all children to read. We know this might be different to how you were taught to read so we hope this presentation helps you to understand what phonics is, how we will teach phonics at Westhaven and how you can help your child to learn to read.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The national curriculum says that phonics should be the main way that schools teach children to read. The Department of Education have recently approved phonics schemes that meet its criteria of a good scheme. Westhaven School has chosen to use Unlocking Letters and Sounds.  All schemes are slightly differently but , as a school , we think this is the best one for our pupils. Unless specified in their EHCP, all children in the school, certainly through Lower and Middle School, will use Unlocking Letters and Sounds to teach their phonics and early reading. All staff have had training with this scheme so they are experts at using it.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Phonics teaches the link between the words we read/ say and the words we write on the page. It teaches how the letters in written words represent the sounds we say in spoken words – this is called decoding.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When we say the word CAT we say lots of sounds very quickly – so quickly we hardly notice the sound each letter makes.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We can break down the sounds in CAT c/a/t</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What sounds can we hear?  When we write the word cat we  represent each sound with a symbol that we call a letter.  C A T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This is phonics!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There is some technical vocabulary that we use for phonics and that your children will use.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Grapheme – the written letter or groups of letters</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Phoneme – the sounds that the grapheme makes.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a:p>
        </p:txBody>
      </p:sp>
      <p:sp>
        <p:nvSpPr>
          <p:cNvPr id="78" name="Google Shape;7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GB" sz="1400">
                <a:latin typeface="Poppins"/>
                <a:ea typeface="Poppins"/>
                <a:cs typeface="Poppins"/>
                <a:sym typeface="Poppins"/>
              </a:rPr>
              <a:t>As children start to learn their grapheme phoneme correspondences (GPCs) it is very important that we pronounce the sounds clearly and purely. We also help them to learn and remember the GPCs in the early stages of reading with an image and action for each phoneme. Your children may come home sharing the actions with you so do join them when they are using them!</a:t>
            </a:r>
            <a:r>
              <a:rPr lang="en-GB"/>
              <a:t> </a:t>
            </a:r>
            <a:endParaRPr/>
          </a:p>
          <a:p>
            <a:pPr indent="0" lvl="0" marL="0" rtl="0" algn="l">
              <a:lnSpc>
                <a:spcPct val="100000"/>
              </a:lnSpc>
              <a:spcBef>
                <a:spcPts val="0"/>
              </a:spcBef>
              <a:spcAft>
                <a:spcPts val="0"/>
              </a:spcAft>
              <a:buSzPts val="1400"/>
              <a:buNone/>
            </a:pPr>
            <a:r>
              <a:t/>
            </a:r>
            <a:endParaRPr/>
          </a:p>
        </p:txBody>
      </p:sp>
      <p:sp>
        <p:nvSpPr>
          <p:cNvPr id="87" name="Google Shape;8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The English language is made up of 44 different sounds in different combinations – it is one of the most complicated languages. We know that children won’t learn to read by themselves so we will be teaching phonics every day to help them learn.  The children in Lower and Middle School will have a daily phonics lesson until they are confident readers. They will be taught by their teaching team and each lesson will last about 20 minutes.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When ready, your child will be exposed to and learn new GPCs each week – we organise them into sets.  These sets are then put into phases.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When we start this decoding  journey we will keep things very simple. We will teach basic phonemes and their matching graphemes (such as cat and map). This means that children rapidly learn and understand and to build confidence in their reading.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Some sounds  are represented  by graphemes that have two or more letters.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Eg.  Sh o p        th i n          r i ch</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The sounds sh, th and ch are represented by two letters – these are called digraphs.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Some sounds are represented by three letters: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Eg.  L igh t</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The sound igh  is represented by 3 letters  - this is called a trigraph.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Your child may come home telling you all about phonemes, graphemes, digraphs and trigraphs! They will be fantastic at understanding this vocabulary as they are learning the alphabetic code and you can help by using these words at home.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As you children continue to learn to read they alphabetic code will become more complex. They will learn about sounds that are represented   by lots of different graphemes  and how some graphemes  can represent different sounds.  The complexity of the English alphabetic code is why it takes so long to read. Many  children will find different parts challenging – especially at first. But our staff are skilled at teaching phonics and will be gradually working through the alphabetic code so that every child can hopefully become an expert reader.</a:t>
            </a:r>
            <a:r>
              <a:rPr lang="en-GB"/>
              <a:t> </a:t>
            </a:r>
            <a:endParaRPr/>
          </a:p>
        </p:txBody>
      </p:sp>
      <p:sp>
        <p:nvSpPr>
          <p:cNvPr id="96" name="Google Shape;9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From phase 2 upwards, every lesson begins with (re)visiting the alphabet.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rPr lang="en-GB" sz="1400">
                <a:latin typeface="Poppins"/>
                <a:ea typeface="Poppins"/>
                <a:cs typeface="Poppins"/>
                <a:sym typeface="Poppins"/>
              </a:rPr>
              <a:t>For this, letter names are used (rather than letter sounds). </a:t>
            </a:r>
            <a:endParaRPr sz="1400">
              <a:latin typeface="Poppins"/>
              <a:ea typeface="Poppins"/>
              <a:cs typeface="Poppins"/>
              <a:sym typeface="Poppins"/>
            </a:endParaRPr>
          </a:p>
          <a:p>
            <a:pPr indent="0" lvl="0" marL="0" rtl="0" algn="l">
              <a:lnSpc>
                <a:spcPct val="100000"/>
              </a:lnSpc>
              <a:spcBef>
                <a:spcPts val="0"/>
              </a:spcBef>
              <a:spcAft>
                <a:spcPts val="0"/>
              </a:spcAft>
              <a:buSzPts val="1400"/>
              <a:buNone/>
            </a:pPr>
            <a:r>
              <a:t/>
            </a:r>
            <a:endParaRPr sz="1400">
              <a:latin typeface="Poppins"/>
              <a:ea typeface="Poppins"/>
              <a:cs typeface="Poppins"/>
              <a:sym typeface="Poppins"/>
            </a:endParaRPr>
          </a:p>
        </p:txBody>
      </p:sp>
      <p:sp>
        <p:nvSpPr>
          <p:cNvPr id="105" name="Google Shape;105;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400">
                <a:latin typeface="Poppins"/>
                <a:ea typeface="Poppins"/>
                <a:cs typeface="Poppins"/>
                <a:sym typeface="Poppins"/>
              </a:rPr>
              <a:t>We use sound buttons to help segment words by identifying the different graphemes. This helps the children to blend for reading.  </a:t>
            </a:r>
            <a:endParaRPr sz="1400">
              <a:latin typeface="Poppins"/>
              <a:ea typeface="Poppins"/>
              <a:cs typeface="Poppins"/>
              <a:sym typeface="Poppins"/>
            </a:endParaRPr>
          </a:p>
        </p:txBody>
      </p:sp>
      <p:sp>
        <p:nvSpPr>
          <p:cNvPr id="112" name="Google Shape;11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3493971"/>
            <a:ext cx="9144000" cy="12793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b="1"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4865355"/>
            <a:ext cx="9144000" cy="784675"/>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b="1"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3"/>
          <p:cNvSpPr txBox="1"/>
          <p:nvPr>
            <p:ph type="title"/>
          </p:nvPr>
        </p:nvSpPr>
        <p:spPr>
          <a:xfrm>
            <a:off x="1193581" y="1202524"/>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 type="body"/>
          </p:nvPr>
        </p:nvSpPr>
        <p:spPr>
          <a:xfrm>
            <a:off x="1193800" y="2319688"/>
            <a:ext cx="5948363" cy="404261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4"/>
          <p:cNvSpPr txBox="1"/>
          <p:nvPr>
            <p:ph type="title"/>
          </p:nvPr>
        </p:nvSpPr>
        <p:spPr>
          <a:xfrm>
            <a:off x="4899307" y="1202524"/>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4899526" y="2319688"/>
            <a:ext cx="5948363" cy="404261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Slide 2">
  <p:cSld name="Text and Picture Slide 2">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5"/>
          <p:cNvSpPr txBox="1"/>
          <p:nvPr>
            <p:ph type="title"/>
          </p:nvPr>
        </p:nvSpPr>
        <p:spPr>
          <a:xfrm>
            <a:off x="779427" y="1202524"/>
            <a:ext cx="6140919"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 type="body"/>
          </p:nvPr>
        </p:nvSpPr>
        <p:spPr>
          <a:xfrm>
            <a:off x="779647" y="2319688"/>
            <a:ext cx="6140918" cy="4042611"/>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5"/>
          <p:cNvSpPr/>
          <p:nvPr>
            <p:ph idx="2" type="pic"/>
          </p:nvPr>
        </p:nvSpPr>
        <p:spPr>
          <a:xfrm>
            <a:off x="8210550" y="2868613"/>
            <a:ext cx="3494088" cy="3330575"/>
          </a:xfrm>
          <a:prstGeom prst="roundRect">
            <a:avLst>
              <a:gd fmla="val 16667" name="adj"/>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Slide 1">
  <p:cSld name="Picture Slide 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6"/>
          <p:cNvSpPr/>
          <p:nvPr>
            <p:ph idx="2" type="pic"/>
          </p:nvPr>
        </p:nvSpPr>
        <p:spPr>
          <a:xfrm>
            <a:off x="1380318" y="2492943"/>
            <a:ext cx="2604541" cy="2656573"/>
          </a:xfrm>
          <a:prstGeom prst="rect">
            <a:avLst/>
          </a:prstGeom>
          <a:noFill/>
          <a:ln>
            <a:noFill/>
          </a:ln>
        </p:spPr>
      </p:sp>
      <p:sp>
        <p:nvSpPr>
          <p:cNvPr id="30" name="Google Shape;30;p6"/>
          <p:cNvSpPr/>
          <p:nvPr>
            <p:ph idx="3" type="pic"/>
          </p:nvPr>
        </p:nvSpPr>
        <p:spPr>
          <a:xfrm>
            <a:off x="4960916" y="2492942"/>
            <a:ext cx="2604541" cy="2656573"/>
          </a:xfrm>
          <a:prstGeom prst="rect">
            <a:avLst/>
          </a:prstGeom>
          <a:noFill/>
          <a:ln>
            <a:noFill/>
          </a:ln>
        </p:spPr>
      </p:sp>
      <p:sp>
        <p:nvSpPr>
          <p:cNvPr id="31" name="Google Shape;31;p6"/>
          <p:cNvSpPr/>
          <p:nvPr>
            <p:ph idx="4" type="pic"/>
          </p:nvPr>
        </p:nvSpPr>
        <p:spPr>
          <a:xfrm>
            <a:off x="8541514" y="2492942"/>
            <a:ext cx="2604541" cy="2656573"/>
          </a:xfrm>
          <a:prstGeom prst="rect">
            <a:avLst/>
          </a:prstGeom>
          <a:noFill/>
          <a:ln>
            <a:noFill/>
          </a:ln>
        </p:spPr>
      </p:sp>
      <p:sp>
        <p:nvSpPr>
          <p:cNvPr id="32" name="Google Shape;32;p6"/>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7"/>
          <p:cNvSpPr txBox="1"/>
          <p:nvPr>
            <p:ph type="title"/>
          </p:nvPr>
        </p:nvSpPr>
        <p:spPr>
          <a:xfrm>
            <a:off x="1193581" y="1202524"/>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Calibri"/>
              <a:buNone/>
              <a:defRPr b="1"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1193801"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7"/>
          <p:cNvSpPr txBox="1"/>
          <p:nvPr>
            <p:ph idx="2" type="body"/>
          </p:nvPr>
        </p:nvSpPr>
        <p:spPr>
          <a:xfrm>
            <a:off x="6323533"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nd Picture Slide 1">
  <p:cSld name="Text and Picture Slide 1">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8"/>
          <p:cNvSpPr txBox="1"/>
          <p:nvPr>
            <p:ph idx="1" type="body"/>
          </p:nvPr>
        </p:nvSpPr>
        <p:spPr>
          <a:xfrm>
            <a:off x="7276699" y="2743201"/>
            <a:ext cx="3898232" cy="291645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8"/>
          <p:cNvSpPr/>
          <p:nvPr>
            <p:ph idx="2" type="pic"/>
          </p:nvPr>
        </p:nvSpPr>
        <p:spPr>
          <a:xfrm>
            <a:off x="1130060" y="1183907"/>
            <a:ext cx="5189091" cy="5082592"/>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1">
  <p:cSld name="White background 1">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9"/>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 type="body"/>
          </p:nvPr>
        </p:nvSpPr>
        <p:spPr>
          <a:xfrm>
            <a:off x="1193801"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9"/>
          <p:cNvSpPr txBox="1"/>
          <p:nvPr>
            <p:ph idx="2" type="body"/>
          </p:nvPr>
        </p:nvSpPr>
        <p:spPr>
          <a:xfrm>
            <a:off x="6323533" y="2723950"/>
            <a:ext cx="4674668" cy="284907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ackground 2">
  <p:cSld name="White background 2">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0"/>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Calibri"/>
              <a:buNone/>
              <a:defRPr b="1"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0"/>
          <p:cNvSpPr txBox="1"/>
          <p:nvPr>
            <p:ph idx="1" type="body"/>
          </p:nvPr>
        </p:nvSpPr>
        <p:spPr>
          <a:xfrm>
            <a:off x="1193801" y="2723950"/>
            <a:ext cx="4674668" cy="335557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0"/>
          <p:cNvSpPr txBox="1"/>
          <p:nvPr>
            <p:ph idx="2" type="body"/>
          </p:nvPr>
        </p:nvSpPr>
        <p:spPr>
          <a:xfrm>
            <a:off x="6323533" y="2723950"/>
            <a:ext cx="4674668" cy="3355574"/>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a:solidFill>
                  <a:schemeClr val="dk1"/>
                </a:solidFill>
              </a:defRPr>
            </a:lvl1pPr>
            <a:lvl2pPr indent="-381000" lvl="1" marL="914400" algn="l">
              <a:lnSpc>
                <a:spcPct val="90000"/>
              </a:lnSpc>
              <a:spcBef>
                <a:spcPts val="500"/>
              </a:spcBef>
              <a:spcAft>
                <a:spcPts val="0"/>
              </a:spcAft>
              <a:buClr>
                <a:schemeClr val="dk1"/>
              </a:buClr>
              <a:buSzPts val="2400"/>
              <a:buChar char="•"/>
              <a:defRPr>
                <a:solidFill>
                  <a:schemeClr val="dk1"/>
                </a:solidFill>
              </a:defRPr>
            </a:lvl2pPr>
            <a:lvl3pPr indent="-355600" lvl="2" marL="1371600" algn="l">
              <a:lnSpc>
                <a:spcPct val="90000"/>
              </a:lnSpc>
              <a:spcBef>
                <a:spcPts val="500"/>
              </a:spcBef>
              <a:spcAft>
                <a:spcPts val="0"/>
              </a:spcAft>
              <a:buClr>
                <a:schemeClr val="dk1"/>
              </a:buClr>
              <a:buSzPts val="2000"/>
              <a:buChar char="•"/>
              <a:defRPr>
                <a:solidFill>
                  <a:schemeClr val="dk1"/>
                </a:solidFill>
              </a:defRPr>
            </a:lvl3pPr>
            <a:lvl4pPr indent="-342900" lvl="3" marL="1828800" algn="l">
              <a:lnSpc>
                <a:spcPct val="90000"/>
              </a:lnSpc>
              <a:spcBef>
                <a:spcPts val="500"/>
              </a:spcBef>
              <a:spcAft>
                <a:spcPts val="0"/>
              </a:spcAft>
              <a:buClr>
                <a:schemeClr val="dk1"/>
              </a:buClr>
              <a:buSzPts val="1800"/>
              <a:buChar char="•"/>
              <a:defRPr>
                <a:solidFill>
                  <a:schemeClr val="dk1"/>
                </a:solidFill>
              </a:defRPr>
            </a:lvl4pPr>
            <a:lvl5pPr indent="-342900" lvl="4" marL="2286000" algn="l">
              <a:lnSpc>
                <a:spcPct val="90000"/>
              </a:lnSpc>
              <a:spcBef>
                <a:spcPts val="500"/>
              </a:spcBef>
              <a:spcAft>
                <a:spcPts val="0"/>
              </a:spcAft>
              <a:buClr>
                <a:schemeClr val="dk1"/>
              </a:buClr>
              <a:buSzPts val="1800"/>
              <a:buChar char="•"/>
              <a:defRPr>
                <a:solidFill>
                  <a:schemeClr val="dk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1"/>
          <p:cNvSpPr txBox="1"/>
          <p:nvPr>
            <p:ph type="ctrTitle"/>
          </p:nvPr>
        </p:nvSpPr>
        <p:spPr>
          <a:xfrm>
            <a:off x="1466491" y="3694555"/>
            <a:ext cx="10441729" cy="127930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a:t>Parent/ Carer Introduction to Phonics and Early Reading</a:t>
            </a:r>
            <a:endParaRPr/>
          </a:p>
        </p:txBody>
      </p:sp>
      <p:sp>
        <p:nvSpPr>
          <p:cNvPr id="54" name="Google Shape;54;p11"/>
          <p:cNvSpPr txBox="1"/>
          <p:nvPr>
            <p:ph idx="1" type="subTitle"/>
          </p:nvPr>
        </p:nvSpPr>
        <p:spPr>
          <a:xfrm>
            <a:off x="1576552" y="5131518"/>
            <a:ext cx="9144000" cy="784675"/>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chemeClr val="lt1"/>
              </a:buClr>
              <a:buSzPct val="100000"/>
              <a:buNone/>
            </a:pPr>
            <a:r>
              <a:rPr lang="en-GB" sz="12800"/>
              <a:t>2022-23</a:t>
            </a:r>
            <a:endParaRPr sz="12800"/>
          </a:p>
          <a:p>
            <a:pPr indent="0" lvl="0" marL="0" rtl="0" algn="l">
              <a:lnSpc>
                <a:spcPct val="90000"/>
              </a:lnSpc>
              <a:spcBef>
                <a:spcPts val="1000"/>
              </a:spcBef>
              <a:spcAft>
                <a:spcPts val="0"/>
              </a:spcAft>
              <a:buClr>
                <a:schemeClr val="lt1"/>
              </a:buClr>
              <a:buSzPct val="100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279206" y="120600"/>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Blending</a:t>
            </a:r>
            <a:endParaRPr/>
          </a:p>
        </p:txBody>
      </p:sp>
      <p:sp>
        <p:nvSpPr>
          <p:cNvPr id="122" name="Google Shape;122;p20"/>
          <p:cNvSpPr txBox="1"/>
          <p:nvPr>
            <p:ph idx="1" type="body"/>
          </p:nvPr>
        </p:nvSpPr>
        <p:spPr>
          <a:xfrm>
            <a:off x="362887" y="913117"/>
            <a:ext cx="6980153" cy="5608552"/>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Pushing the phonemes together to make a word.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Fun – Funny  - Funniest </a:t>
            </a:r>
            <a:endParaRPr/>
          </a:p>
          <a:p>
            <a:pPr indent="-228600" lvl="0" marL="228600" rtl="0" algn="l">
              <a:lnSpc>
                <a:spcPct val="90000"/>
              </a:lnSpc>
              <a:spcBef>
                <a:spcPts val="1000"/>
              </a:spcBef>
              <a:spcAft>
                <a:spcPts val="0"/>
              </a:spcAft>
              <a:buClr>
                <a:schemeClr val="dk1"/>
              </a:buClr>
              <a:buSzPts val="2800"/>
              <a:buChar char="•"/>
            </a:pPr>
            <a:r>
              <a:rPr lang="en-GB"/>
              <a:t>Crepusular </a:t>
            </a:r>
            <a:endParaRPr/>
          </a:p>
        </p:txBody>
      </p:sp>
      <p:pic>
        <p:nvPicPr>
          <p:cNvPr id="123" name="Google Shape;123;p20"/>
          <p:cNvPicPr preferRelativeResize="0"/>
          <p:nvPr/>
        </p:nvPicPr>
        <p:blipFill rotWithShape="1">
          <a:blip r:embed="rId3">
            <a:alphaModFix/>
          </a:blip>
          <a:srcRect b="0" l="0" r="0" t="0"/>
          <a:stretch/>
        </p:blipFill>
        <p:spPr>
          <a:xfrm>
            <a:off x="2298800" y="2388436"/>
            <a:ext cx="1988278" cy="1744504"/>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1193581" y="1202524"/>
            <a:ext cx="5948364" cy="102091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sz="4400"/>
              <a:t>Common Exception Words</a:t>
            </a:r>
            <a:endParaRPr/>
          </a:p>
        </p:txBody>
      </p:sp>
      <p:sp>
        <p:nvSpPr>
          <p:cNvPr id="130" name="Google Shape;130;p21"/>
          <p:cNvSpPr txBox="1"/>
          <p:nvPr>
            <p:ph idx="1" type="body"/>
          </p:nvPr>
        </p:nvSpPr>
        <p:spPr>
          <a:xfrm>
            <a:off x="1193582" y="2223436"/>
            <a:ext cx="5948363" cy="404261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800"/>
              <a:buNone/>
            </a:pPr>
            <a:r>
              <a:rPr lang="en-GB"/>
              <a:t> </a:t>
            </a:r>
            <a:endParaRPr/>
          </a:p>
        </p:txBody>
      </p:sp>
      <p:pic>
        <p:nvPicPr>
          <p:cNvPr id="131" name="Google Shape;131;p21"/>
          <p:cNvPicPr preferRelativeResize="0"/>
          <p:nvPr/>
        </p:nvPicPr>
        <p:blipFill rotWithShape="1">
          <a:blip r:embed="rId3">
            <a:alphaModFix/>
          </a:blip>
          <a:srcRect b="0" l="0" r="0" t="0"/>
          <a:stretch/>
        </p:blipFill>
        <p:spPr>
          <a:xfrm>
            <a:off x="1364982" y="2494062"/>
            <a:ext cx="4762549" cy="35013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2"/>
          <p:cNvSpPr txBox="1"/>
          <p:nvPr>
            <p:ph type="title"/>
          </p:nvPr>
        </p:nvSpPr>
        <p:spPr>
          <a:xfrm>
            <a:off x="1193581" y="687572"/>
            <a:ext cx="5948400" cy="102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The lessons</a:t>
            </a:r>
            <a:endParaRPr/>
          </a:p>
        </p:txBody>
      </p:sp>
      <p:pic>
        <p:nvPicPr>
          <p:cNvPr id="138" name="Google Shape;138;p22"/>
          <p:cNvPicPr preferRelativeResize="0"/>
          <p:nvPr/>
        </p:nvPicPr>
        <p:blipFill rotWithShape="1">
          <a:blip r:embed="rId3">
            <a:alphaModFix/>
          </a:blip>
          <a:srcRect b="0" l="0" r="0" t="0"/>
          <a:stretch/>
        </p:blipFill>
        <p:spPr>
          <a:xfrm>
            <a:off x="895299" y="1825075"/>
            <a:ext cx="10201927" cy="48447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3"/>
          <p:cNvSpPr txBox="1"/>
          <p:nvPr>
            <p:ph type="title"/>
          </p:nvPr>
        </p:nvSpPr>
        <p:spPr>
          <a:xfrm>
            <a:off x="1193581" y="687572"/>
            <a:ext cx="5948400" cy="102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Segmenting for spelling  </a:t>
            </a:r>
            <a:endParaRPr/>
          </a:p>
        </p:txBody>
      </p:sp>
      <p:pic>
        <p:nvPicPr>
          <p:cNvPr id="145" name="Google Shape;145;p23"/>
          <p:cNvPicPr preferRelativeResize="0"/>
          <p:nvPr/>
        </p:nvPicPr>
        <p:blipFill rotWithShape="1">
          <a:blip r:embed="rId3">
            <a:alphaModFix/>
          </a:blip>
          <a:srcRect b="0" l="0" r="0" t="0"/>
          <a:stretch/>
        </p:blipFill>
        <p:spPr>
          <a:xfrm>
            <a:off x="895299" y="1878775"/>
            <a:ext cx="10291475" cy="4844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4"/>
          <p:cNvSpPr txBox="1"/>
          <p:nvPr>
            <p:ph type="title"/>
          </p:nvPr>
        </p:nvSpPr>
        <p:spPr>
          <a:xfrm>
            <a:off x="1193581" y="687572"/>
            <a:ext cx="5948400" cy="10209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lt1"/>
              </a:buClr>
              <a:buSzPct val="100000"/>
              <a:buFont typeface="Calibri"/>
              <a:buNone/>
            </a:pPr>
            <a:r>
              <a:rPr lang="en-GB"/>
              <a:t>Reading (and writing) the sentence. </a:t>
            </a:r>
            <a:endParaRPr/>
          </a:p>
        </p:txBody>
      </p:sp>
      <p:pic>
        <p:nvPicPr>
          <p:cNvPr id="152" name="Google Shape;152;p24"/>
          <p:cNvPicPr preferRelativeResize="0"/>
          <p:nvPr/>
        </p:nvPicPr>
        <p:blipFill rotWithShape="1">
          <a:blip r:embed="rId3">
            <a:alphaModFix/>
          </a:blip>
          <a:srcRect b="0" l="0" r="0" t="0"/>
          <a:stretch/>
        </p:blipFill>
        <p:spPr>
          <a:xfrm>
            <a:off x="877399" y="1842975"/>
            <a:ext cx="10631674" cy="48447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ph type="title"/>
          </p:nvPr>
        </p:nvSpPr>
        <p:spPr>
          <a:xfrm>
            <a:off x="273269" y="784756"/>
            <a:ext cx="7343121"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Reading and Books</a:t>
            </a:r>
            <a:endParaRPr/>
          </a:p>
        </p:txBody>
      </p:sp>
      <p:pic>
        <p:nvPicPr>
          <p:cNvPr descr="A picture containing text, bunch, different, posing&#10;&#10;Description automatically generated" id="159" name="Google Shape;159;p25"/>
          <p:cNvPicPr preferRelativeResize="0"/>
          <p:nvPr>
            <p:ph idx="2" type="pic"/>
          </p:nvPr>
        </p:nvPicPr>
        <p:blipFill rotWithShape="1">
          <a:blip r:embed="rId3">
            <a:alphaModFix/>
          </a:blip>
          <a:srcRect b="9859" l="0" r="0" t="9859"/>
          <a:stretch/>
        </p:blipFill>
        <p:spPr>
          <a:xfrm>
            <a:off x="8029183" y="2022148"/>
            <a:ext cx="3879037" cy="4107774"/>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160" name="Google Shape;160;p25"/>
          <p:cNvSpPr txBox="1"/>
          <p:nvPr/>
        </p:nvSpPr>
        <p:spPr>
          <a:xfrm>
            <a:off x="273269" y="2255840"/>
            <a:ext cx="6526924" cy="22467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Children will be given books when they can blend – this will be different for every child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Books precisely match children’s phonics attainment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6"/>
          <p:cNvSpPr txBox="1"/>
          <p:nvPr>
            <p:ph type="title"/>
          </p:nvPr>
        </p:nvSpPr>
        <p:spPr>
          <a:xfrm>
            <a:off x="4899526" y="965199"/>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Reading at home </a:t>
            </a:r>
            <a:endParaRPr/>
          </a:p>
        </p:txBody>
      </p:sp>
      <p:sp>
        <p:nvSpPr>
          <p:cNvPr id="167" name="Google Shape;167;p26"/>
          <p:cNvSpPr txBox="1"/>
          <p:nvPr>
            <p:ph idx="1" type="body"/>
          </p:nvPr>
        </p:nvSpPr>
        <p:spPr>
          <a:xfrm>
            <a:off x="4899526" y="1851136"/>
            <a:ext cx="6108175" cy="5006864"/>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5 – 10 minutes</a:t>
            </a:r>
            <a:endParaRPr/>
          </a:p>
          <a:p>
            <a:pPr indent="-228600" lvl="0" marL="228600" rtl="0" algn="l">
              <a:lnSpc>
                <a:spcPct val="90000"/>
              </a:lnSpc>
              <a:spcBef>
                <a:spcPts val="1000"/>
              </a:spcBef>
              <a:spcAft>
                <a:spcPts val="0"/>
              </a:spcAft>
              <a:buClr>
                <a:schemeClr val="dk1"/>
              </a:buClr>
              <a:buSzPts val="2800"/>
              <a:buChar char="•"/>
            </a:pPr>
            <a:r>
              <a:rPr lang="en-GB"/>
              <a:t>Choose a time that works for you</a:t>
            </a:r>
            <a:endParaRPr/>
          </a:p>
          <a:p>
            <a:pPr indent="-228600" lvl="0" marL="228600" rtl="0" algn="l">
              <a:lnSpc>
                <a:spcPct val="90000"/>
              </a:lnSpc>
              <a:spcBef>
                <a:spcPts val="1000"/>
              </a:spcBef>
              <a:spcAft>
                <a:spcPts val="0"/>
              </a:spcAft>
              <a:buClr>
                <a:schemeClr val="dk1"/>
              </a:buClr>
              <a:buSzPts val="2800"/>
              <a:buChar char="•"/>
            </a:pPr>
            <a:r>
              <a:rPr lang="en-GB"/>
              <a:t>Be positive and celebrate successes</a:t>
            </a:r>
            <a:endParaRPr/>
          </a:p>
          <a:p>
            <a:pPr indent="-228600" lvl="0" marL="228600" rtl="0" algn="l">
              <a:lnSpc>
                <a:spcPct val="90000"/>
              </a:lnSpc>
              <a:spcBef>
                <a:spcPts val="1000"/>
              </a:spcBef>
              <a:spcAft>
                <a:spcPts val="0"/>
              </a:spcAft>
              <a:buClr>
                <a:schemeClr val="dk1"/>
              </a:buClr>
              <a:buSzPts val="2800"/>
              <a:buChar char="•"/>
            </a:pPr>
            <a:r>
              <a:rPr lang="en-GB"/>
              <a:t>Encourage them to point to the graphemes</a:t>
            </a:r>
            <a:endParaRPr/>
          </a:p>
          <a:p>
            <a:pPr indent="-228600" lvl="0" marL="228600" rtl="0" algn="l">
              <a:lnSpc>
                <a:spcPct val="90000"/>
              </a:lnSpc>
              <a:spcBef>
                <a:spcPts val="1000"/>
              </a:spcBef>
              <a:spcAft>
                <a:spcPts val="0"/>
              </a:spcAft>
              <a:buClr>
                <a:schemeClr val="dk1"/>
              </a:buClr>
              <a:buSzPts val="2800"/>
              <a:buChar char="•"/>
            </a:pPr>
            <a:r>
              <a:rPr lang="en-GB"/>
              <a:t>Encourage them to say the sounds and blend them together</a:t>
            </a:r>
            <a:endParaRPr/>
          </a:p>
          <a:p>
            <a:pPr indent="-228600" lvl="0" marL="228600" rtl="0" algn="l">
              <a:lnSpc>
                <a:spcPct val="90000"/>
              </a:lnSpc>
              <a:spcBef>
                <a:spcPts val="1000"/>
              </a:spcBef>
              <a:spcAft>
                <a:spcPts val="0"/>
              </a:spcAft>
              <a:buClr>
                <a:schemeClr val="dk1"/>
              </a:buClr>
              <a:buSzPts val="2800"/>
              <a:buChar char="•"/>
            </a:pPr>
            <a:r>
              <a:rPr lang="en-GB"/>
              <a:t>Be patient and let them try and work it out </a:t>
            </a:r>
            <a:endParaRPr/>
          </a:p>
          <a:p>
            <a:pPr indent="-228600" lvl="0" marL="228600" rtl="0" algn="l">
              <a:lnSpc>
                <a:spcPct val="90000"/>
              </a:lnSpc>
              <a:spcBef>
                <a:spcPts val="1000"/>
              </a:spcBef>
              <a:spcAft>
                <a:spcPts val="0"/>
              </a:spcAft>
              <a:buClr>
                <a:schemeClr val="dk1"/>
              </a:buClr>
              <a:buSzPts val="2800"/>
              <a:buChar char="•"/>
            </a:pPr>
            <a:r>
              <a:rPr lang="en-GB"/>
              <a:t>Read common exception words by sight.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descr="A picture containing text, bunch, different, posing&#10;&#10;Description automatically generated" id="168" name="Google Shape;168;p26"/>
          <p:cNvPicPr preferRelativeResize="0"/>
          <p:nvPr/>
        </p:nvPicPr>
        <p:blipFill rotWithShape="1">
          <a:blip r:embed="rId3">
            <a:alphaModFix/>
          </a:blip>
          <a:srcRect b="9859" l="0" r="0" t="9859"/>
          <a:stretch/>
        </p:blipFill>
        <p:spPr>
          <a:xfrm>
            <a:off x="314590" y="1986111"/>
            <a:ext cx="3879037" cy="4107774"/>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7"/>
          <p:cNvSpPr txBox="1"/>
          <p:nvPr>
            <p:ph type="title"/>
          </p:nvPr>
        </p:nvSpPr>
        <p:spPr>
          <a:xfrm>
            <a:off x="139603" y="511488"/>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Reading at home  </a:t>
            </a:r>
            <a:endParaRPr/>
          </a:p>
        </p:txBody>
      </p:sp>
      <p:sp>
        <p:nvSpPr>
          <p:cNvPr id="175" name="Google Shape;175;p27"/>
          <p:cNvSpPr txBox="1"/>
          <p:nvPr>
            <p:ph idx="1" type="body"/>
          </p:nvPr>
        </p:nvSpPr>
        <p:spPr>
          <a:xfrm>
            <a:off x="383908" y="1249448"/>
            <a:ext cx="6980153" cy="56085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76" name="Google Shape;176;p27"/>
          <p:cNvSpPr txBox="1"/>
          <p:nvPr/>
        </p:nvSpPr>
        <p:spPr>
          <a:xfrm>
            <a:off x="374674" y="1550292"/>
            <a:ext cx="6845933" cy="5006864"/>
          </a:xfrm>
          <a:prstGeom prst="rect">
            <a:avLst/>
          </a:prstGeom>
          <a:noFill/>
          <a:ln>
            <a:noFill/>
          </a:ln>
        </p:spPr>
        <p:txBody>
          <a:bodyPr anchorCtr="0" anchor="t" bIns="45700" lIns="91425" spcFirstLastPara="1" rIns="91425" wrap="square" tIns="45700">
            <a:normAutofit/>
          </a:bodyPr>
          <a:lstStyle/>
          <a:p>
            <a:pPr indent="-50800" lvl="0" marL="228600" marR="0" rtl="0" algn="l">
              <a:lnSpc>
                <a:spcPct val="90000"/>
              </a:lnSpc>
              <a:spcBef>
                <a:spcPts val="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p:txBody>
      </p:sp>
      <p:sp>
        <p:nvSpPr>
          <p:cNvPr id="177" name="Google Shape;177;p27"/>
          <p:cNvSpPr txBox="1"/>
          <p:nvPr/>
        </p:nvSpPr>
        <p:spPr>
          <a:xfrm>
            <a:off x="262760" y="1702676"/>
            <a:ext cx="6957848" cy="4678204"/>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Continue to read to your child.</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Model how to read a book – left to right, turning pages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Ask questions about what has happened and characters’ feelings</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Support vocabulary</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Predict what will happen next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Make connections </a:t>
            </a:r>
            <a:endParaRPr b="0" i="0" sz="1400" u="none" cap="none" strike="noStrike">
              <a:solidFill>
                <a:srgbClr val="000000"/>
              </a:solidFill>
              <a:latin typeface="Arial"/>
              <a:ea typeface="Arial"/>
              <a:cs typeface="Arial"/>
              <a:sym typeface="Arial"/>
            </a:endParaRPr>
          </a:p>
          <a:p>
            <a:pPr indent="-457200" lvl="0" marL="457200" marR="0" rtl="0" algn="l">
              <a:lnSpc>
                <a:spcPct val="100000"/>
              </a:lnSpc>
              <a:spcBef>
                <a:spcPts val="0"/>
              </a:spcBef>
              <a:spcAft>
                <a:spcPts val="0"/>
              </a:spcAft>
              <a:buClr>
                <a:schemeClr val="dk1"/>
              </a:buClr>
              <a:buSzPts val="2800"/>
              <a:buFont typeface="Arial"/>
              <a:buChar char="•"/>
            </a:pPr>
            <a:r>
              <a:rPr b="0" i="0" lang="en-GB" sz="2800" u="none" cap="none" strike="noStrike">
                <a:solidFill>
                  <a:schemeClr val="dk1"/>
                </a:solidFill>
                <a:latin typeface="Calibri"/>
                <a:ea typeface="Calibri"/>
                <a:cs typeface="Calibri"/>
                <a:sym typeface="Calibri"/>
              </a:rPr>
              <a:t>Model your love of reading!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8"/>
          <p:cNvSpPr txBox="1"/>
          <p:nvPr>
            <p:ph type="title"/>
          </p:nvPr>
        </p:nvSpPr>
        <p:spPr>
          <a:xfrm>
            <a:off x="4899526" y="965199"/>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Spelling </a:t>
            </a:r>
            <a:endParaRPr/>
          </a:p>
        </p:txBody>
      </p:sp>
      <p:sp>
        <p:nvSpPr>
          <p:cNvPr id="184" name="Google Shape;184;p28"/>
          <p:cNvSpPr txBox="1"/>
          <p:nvPr>
            <p:ph idx="1" type="body"/>
          </p:nvPr>
        </p:nvSpPr>
        <p:spPr>
          <a:xfrm>
            <a:off x="4899526" y="1851136"/>
            <a:ext cx="6108175" cy="500686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Segmenting words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Daily writing as part of phonics lessons</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185" name="Google Shape;185;p28"/>
          <p:cNvPicPr preferRelativeResize="0"/>
          <p:nvPr/>
        </p:nvPicPr>
        <p:blipFill rotWithShape="1">
          <a:blip r:embed="rId3">
            <a:alphaModFix/>
          </a:blip>
          <a:srcRect b="0" l="0" r="0" t="0"/>
          <a:stretch/>
        </p:blipFill>
        <p:spPr>
          <a:xfrm>
            <a:off x="5080106" y="2483412"/>
            <a:ext cx="2193054" cy="1950345"/>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186" name="Google Shape;186;p28"/>
          <p:cNvPicPr preferRelativeResize="0"/>
          <p:nvPr/>
        </p:nvPicPr>
        <p:blipFill rotWithShape="1">
          <a:blip r:embed="rId4">
            <a:alphaModFix/>
          </a:blip>
          <a:srcRect b="14700" l="24209" r="24154" t="21071"/>
          <a:stretch/>
        </p:blipFill>
        <p:spPr>
          <a:xfrm>
            <a:off x="403436" y="2158879"/>
            <a:ext cx="3527434" cy="2467957"/>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9"/>
          <p:cNvSpPr txBox="1"/>
          <p:nvPr>
            <p:ph type="title"/>
          </p:nvPr>
        </p:nvSpPr>
        <p:spPr>
          <a:xfrm>
            <a:off x="1249641" y="845172"/>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Concerns about progress</a:t>
            </a:r>
            <a:endParaRPr/>
          </a:p>
        </p:txBody>
      </p:sp>
      <p:sp>
        <p:nvSpPr>
          <p:cNvPr id="193" name="Google Shape;193;p29"/>
          <p:cNvSpPr txBox="1"/>
          <p:nvPr>
            <p:ph idx="1" type="body"/>
          </p:nvPr>
        </p:nvSpPr>
        <p:spPr>
          <a:xfrm>
            <a:off x="1249641" y="1765738"/>
            <a:ext cx="6181173" cy="50922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GB"/>
              <a:t>All children are different </a:t>
            </a:r>
            <a:endParaRPr/>
          </a:p>
          <a:p>
            <a:pPr indent="-228600" lvl="0" marL="228600" rtl="0" algn="l">
              <a:lnSpc>
                <a:spcPct val="90000"/>
              </a:lnSpc>
              <a:spcBef>
                <a:spcPts val="1000"/>
              </a:spcBef>
              <a:spcAft>
                <a:spcPts val="0"/>
              </a:spcAft>
              <a:buClr>
                <a:schemeClr val="lt1"/>
              </a:buClr>
              <a:buSzPts val="2800"/>
              <a:buChar char="•"/>
            </a:pPr>
            <a:r>
              <a:rPr lang="en-GB"/>
              <a:t>Discuss any concerns with teachers</a:t>
            </a:r>
            <a:endParaRPr/>
          </a:p>
          <a:p>
            <a:pPr indent="-228600" lvl="0" marL="228600" rtl="0" algn="l">
              <a:lnSpc>
                <a:spcPct val="90000"/>
              </a:lnSpc>
              <a:spcBef>
                <a:spcPts val="1000"/>
              </a:spcBef>
              <a:spcAft>
                <a:spcPts val="0"/>
              </a:spcAft>
              <a:buClr>
                <a:schemeClr val="lt1"/>
              </a:buClr>
              <a:buSzPts val="2800"/>
              <a:buChar char="•"/>
            </a:pPr>
            <a:r>
              <a:rPr lang="en-GB"/>
              <a:t>Teachers will assess your child regularly</a:t>
            </a:r>
            <a:endParaRPr/>
          </a:p>
          <a:p>
            <a:pPr indent="-228600" lvl="0" marL="228600" rtl="0" algn="l">
              <a:lnSpc>
                <a:spcPct val="90000"/>
              </a:lnSpc>
              <a:spcBef>
                <a:spcPts val="1000"/>
              </a:spcBef>
              <a:spcAft>
                <a:spcPts val="0"/>
              </a:spcAft>
              <a:buClr>
                <a:schemeClr val="lt1"/>
              </a:buClr>
              <a:buSzPts val="2800"/>
              <a:buChar char="•"/>
            </a:pPr>
            <a:r>
              <a:rPr lang="en-GB"/>
              <a:t>Interventions to support child in the specific skill they are struggling with</a:t>
            </a:r>
            <a:endParaRPr/>
          </a:p>
          <a:p>
            <a:pPr indent="0" lvl="0" marL="228600" rtl="0" algn="l">
              <a:lnSpc>
                <a:spcPct val="90000"/>
              </a:lnSpc>
              <a:spcBef>
                <a:spcPts val="1000"/>
              </a:spcBef>
              <a:spcAft>
                <a:spcPts val="0"/>
              </a:spcAft>
              <a:buSzPts val="2800"/>
              <a:buNone/>
            </a:pPr>
            <a:r>
              <a:t/>
            </a:r>
            <a:endParaRPr/>
          </a:p>
          <a:p>
            <a:pPr indent="0" lvl="0" marL="0" rtl="0" algn="l">
              <a:lnSpc>
                <a:spcPct val="90000"/>
              </a:lnSpc>
              <a:spcBef>
                <a:spcPts val="1000"/>
              </a:spcBef>
              <a:spcAft>
                <a:spcPts val="0"/>
              </a:spcAft>
              <a:buClr>
                <a:schemeClr val="lt1"/>
              </a:buClr>
              <a:buSzPts val="2800"/>
              <a:buNone/>
            </a:pPr>
            <a:r>
              <a:t/>
            </a:r>
            <a:endParaRPr/>
          </a:p>
        </p:txBody>
      </p:sp>
      <p:pic>
        <p:nvPicPr>
          <p:cNvPr id="194" name="Google Shape;194;p29"/>
          <p:cNvPicPr preferRelativeResize="0"/>
          <p:nvPr/>
        </p:nvPicPr>
        <p:blipFill rotWithShape="1">
          <a:blip r:embed="rId3">
            <a:alphaModFix/>
          </a:blip>
          <a:srcRect b="0" l="7740" r="7739" t="0"/>
          <a:stretch/>
        </p:blipFill>
        <p:spPr>
          <a:xfrm>
            <a:off x="8242081" y="2322075"/>
            <a:ext cx="3494088" cy="3330575"/>
          </a:xfrm>
          <a:prstGeom prst="roundRect">
            <a:avLst>
              <a:gd fmla="val 16667" name="adj"/>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type="title"/>
          </p:nvPr>
        </p:nvSpPr>
        <p:spPr>
          <a:xfrm>
            <a:off x="1249641" y="845172"/>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Welcome!</a:t>
            </a:r>
            <a:endParaRPr/>
          </a:p>
        </p:txBody>
      </p:sp>
      <p:sp>
        <p:nvSpPr>
          <p:cNvPr id="61" name="Google Shape;61;p12"/>
          <p:cNvSpPr txBox="1"/>
          <p:nvPr>
            <p:ph idx="1" type="body"/>
          </p:nvPr>
        </p:nvSpPr>
        <p:spPr>
          <a:xfrm>
            <a:off x="1249641" y="1765738"/>
            <a:ext cx="6181173" cy="50922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GB"/>
              <a:t>What is phonics? </a:t>
            </a:r>
            <a:endParaRPr/>
          </a:p>
          <a:p>
            <a:pPr indent="-228600" lvl="0" marL="228600" rtl="0" algn="l">
              <a:lnSpc>
                <a:spcPct val="90000"/>
              </a:lnSpc>
              <a:spcBef>
                <a:spcPts val="1000"/>
              </a:spcBef>
              <a:spcAft>
                <a:spcPts val="0"/>
              </a:spcAft>
              <a:buClr>
                <a:schemeClr val="lt1"/>
              </a:buClr>
              <a:buSzPts val="2800"/>
              <a:buChar char="•"/>
            </a:pPr>
            <a:r>
              <a:rPr lang="en-GB"/>
              <a:t>The alphabetic code</a:t>
            </a:r>
            <a:endParaRPr/>
          </a:p>
          <a:p>
            <a:pPr indent="-228600" lvl="0" marL="228600" rtl="0" algn="l">
              <a:lnSpc>
                <a:spcPct val="90000"/>
              </a:lnSpc>
              <a:spcBef>
                <a:spcPts val="1000"/>
              </a:spcBef>
              <a:spcAft>
                <a:spcPts val="0"/>
              </a:spcAft>
              <a:buClr>
                <a:schemeClr val="lt1"/>
              </a:buClr>
              <a:buSzPts val="2800"/>
              <a:buChar char="•"/>
            </a:pPr>
            <a:r>
              <a:rPr lang="en-GB"/>
              <a:t>Blending</a:t>
            </a:r>
            <a:endParaRPr/>
          </a:p>
          <a:p>
            <a:pPr indent="-228600" lvl="0" marL="228600" rtl="0" algn="l">
              <a:lnSpc>
                <a:spcPct val="90000"/>
              </a:lnSpc>
              <a:spcBef>
                <a:spcPts val="1000"/>
              </a:spcBef>
              <a:spcAft>
                <a:spcPts val="0"/>
              </a:spcAft>
              <a:buClr>
                <a:schemeClr val="lt1"/>
              </a:buClr>
              <a:buSzPts val="2800"/>
              <a:buChar char="•"/>
            </a:pPr>
            <a:r>
              <a:rPr lang="en-GB"/>
              <a:t>Reading and books</a:t>
            </a:r>
            <a:endParaRPr/>
          </a:p>
          <a:p>
            <a:pPr indent="-228600" lvl="0" marL="228600" rtl="0" algn="l">
              <a:lnSpc>
                <a:spcPct val="90000"/>
              </a:lnSpc>
              <a:spcBef>
                <a:spcPts val="1000"/>
              </a:spcBef>
              <a:spcAft>
                <a:spcPts val="0"/>
              </a:spcAft>
              <a:buClr>
                <a:schemeClr val="lt1"/>
              </a:buClr>
              <a:buSzPts val="2800"/>
              <a:buChar char="•"/>
            </a:pPr>
            <a:r>
              <a:rPr lang="en-GB"/>
              <a:t>Reading at home</a:t>
            </a:r>
            <a:endParaRPr/>
          </a:p>
          <a:p>
            <a:pPr indent="-228600" lvl="0" marL="228600" rtl="0" algn="l">
              <a:lnSpc>
                <a:spcPct val="90000"/>
              </a:lnSpc>
              <a:spcBef>
                <a:spcPts val="1000"/>
              </a:spcBef>
              <a:spcAft>
                <a:spcPts val="0"/>
              </a:spcAft>
              <a:buClr>
                <a:schemeClr val="lt1"/>
              </a:buClr>
              <a:buSzPts val="2800"/>
              <a:buChar char="•"/>
            </a:pPr>
            <a:r>
              <a:rPr lang="en-GB"/>
              <a:t>Spelling</a:t>
            </a:r>
            <a:endParaRPr/>
          </a:p>
          <a:p>
            <a:pPr indent="-228600" lvl="0" marL="228600" rtl="0" algn="l">
              <a:lnSpc>
                <a:spcPct val="90000"/>
              </a:lnSpc>
              <a:spcBef>
                <a:spcPts val="1000"/>
              </a:spcBef>
              <a:spcAft>
                <a:spcPts val="0"/>
              </a:spcAft>
              <a:buClr>
                <a:schemeClr val="lt1"/>
              </a:buClr>
              <a:buSzPts val="2800"/>
              <a:buChar char="•"/>
            </a:pPr>
            <a:r>
              <a:rPr lang="en-GB"/>
              <a:t>Concerns about progress</a:t>
            </a:r>
            <a:endParaRPr/>
          </a:p>
          <a:p>
            <a:pPr indent="-228600" lvl="0" marL="228600" rtl="0" algn="l">
              <a:lnSpc>
                <a:spcPct val="90000"/>
              </a:lnSpc>
              <a:spcBef>
                <a:spcPts val="1000"/>
              </a:spcBef>
              <a:spcAft>
                <a:spcPts val="0"/>
              </a:spcAft>
              <a:buClr>
                <a:schemeClr val="lt1"/>
              </a:buClr>
              <a:buSzPts val="2800"/>
              <a:buChar char="•"/>
            </a:pPr>
            <a:r>
              <a:rPr lang="en-GB"/>
              <a:t>Questions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0"/>
          <p:cNvSpPr txBox="1"/>
          <p:nvPr>
            <p:ph type="title"/>
          </p:nvPr>
        </p:nvSpPr>
        <p:spPr>
          <a:xfrm>
            <a:off x="1193581" y="1202524"/>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Questions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4899526" y="965199"/>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We love reading! </a:t>
            </a:r>
            <a:endParaRPr/>
          </a:p>
        </p:txBody>
      </p:sp>
      <p:sp>
        <p:nvSpPr>
          <p:cNvPr id="68" name="Google Shape;68;p13"/>
          <p:cNvSpPr txBox="1"/>
          <p:nvPr>
            <p:ph idx="1" type="body"/>
          </p:nvPr>
        </p:nvSpPr>
        <p:spPr>
          <a:xfrm>
            <a:off x="4899526" y="2082363"/>
            <a:ext cx="6108175" cy="404261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Reading for pleasure</a:t>
            </a:r>
            <a:endParaRPr/>
          </a:p>
          <a:p>
            <a:pPr indent="-228600" lvl="0" marL="228600" rtl="0" algn="l">
              <a:lnSpc>
                <a:spcPct val="90000"/>
              </a:lnSpc>
              <a:spcBef>
                <a:spcPts val="1000"/>
              </a:spcBef>
              <a:spcAft>
                <a:spcPts val="0"/>
              </a:spcAft>
              <a:buClr>
                <a:schemeClr val="dk1"/>
              </a:buClr>
              <a:buSzPts val="2800"/>
              <a:buChar char="•"/>
            </a:pPr>
            <a:r>
              <a:rPr lang="en-GB"/>
              <a:t>Finding out information</a:t>
            </a:r>
            <a:endParaRPr/>
          </a:p>
          <a:p>
            <a:pPr indent="-228600" lvl="0" marL="228600" rtl="0" algn="l">
              <a:lnSpc>
                <a:spcPct val="90000"/>
              </a:lnSpc>
              <a:spcBef>
                <a:spcPts val="1000"/>
              </a:spcBef>
              <a:spcAft>
                <a:spcPts val="0"/>
              </a:spcAft>
              <a:buClr>
                <a:schemeClr val="dk1"/>
              </a:buClr>
              <a:buSzPts val="2800"/>
              <a:buChar char="•"/>
            </a:pPr>
            <a:r>
              <a:rPr lang="en-GB"/>
              <a:t>Reading in the world around them</a:t>
            </a:r>
            <a:endParaRPr/>
          </a:p>
          <a:p>
            <a:pPr indent="-228600" lvl="0" marL="228600" rtl="0" algn="l">
              <a:lnSpc>
                <a:spcPct val="90000"/>
              </a:lnSpc>
              <a:spcBef>
                <a:spcPts val="1000"/>
              </a:spcBef>
              <a:spcAft>
                <a:spcPts val="0"/>
              </a:spcAft>
              <a:buClr>
                <a:schemeClr val="dk1"/>
              </a:buClr>
              <a:buSzPts val="2800"/>
              <a:buChar char="•"/>
            </a:pPr>
            <a:r>
              <a:rPr lang="en-GB"/>
              <a:t>Understanding forms and official documents</a:t>
            </a:r>
            <a:endParaRPr/>
          </a:p>
          <a:p>
            <a:pPr indent="-228600" lvl="0" marL="228600" rtl="0" algn="l">
              <a:lnSpc>
                <a:spcPct val="90000"/>
              </a:lnSpc>
              <a:spcBef>
                <a:spcPts val="1000"/>
              </a:spcBef>
              <a:spcAft>
                <a:spcPts val="0"/>
              </a:spcAft>
              <a:buClr>
                <a:schemeClr val="dk1"/>
              </a:buClr>
              <a:buSzPts val="2800"/>
              <a:buChar char="•"/>
            </a:pPr>
            <a:r>
              <a:rPr lang="en-GB"/>
              <a:t>Accessing learning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4"/>
          <p:cNvPicPr preferRelativeResize="0"/>
          <p:nvPr/>
        </p:nvPicPr>
        <p:blipFill rotWithShape="1">
          <a:blip r:embed="rId3">
            <a:alphaModFix/>
          </a:blip>
          <a:srcRect b="0" l="0" r="0" t="0"/>
          <a:stretch/>
        </p:blipFill>
        <p:spPr>
          <a:xfrm>
            <a:off x="2183825" y="191575"/>
            <a:ext cx="9693151" cy="6551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279206" y="120600"/>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What is Phonics? </a:t>
            </a:r>
            <a:endParaRPr/>
          </a:p>
        </p:txBody>
      </p:sp>
      <p:sp>
        <p:nvSpPr>
          <p:cNvPr id="81" name="Google Shape;81;p15"/>
          <p:cNvSpPr txBox="1"/>
          <p:nvPr>
            <p:ph idx="1" type="body"/>
          </p:nvPr>
        </p:nvSpPr>
        <p:spPr>
          <a:xfrm>
            <a:off x="350778" y="1067852"/>
            <a:ext cx="6980153" cy="560855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Link between the words we say and the letters that represent each sound.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Grapheme – the written letter or groups of letters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Phoneme – the sounds that the grapheme makes.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descr="A picture containing text, person, indoor, dish&#10;&#10;Description automatically generated" id="82" name="Google Shape;82;p15"/>
          <p:cNvPicPr preferRelativeResize="0"/>
          <p:nvPr>
            <p:ph idx="2" type="pic"/>
          </p:nvPr>
        </p:nvPicPr>
        <p:blipFill rotWithShape="1">
          <a:blip r:embed="rId3">
            <a:alphaModFix/>
          </a:blip>
          <a:srcRect b="0" l="11569" r="11569" t="0"/>
          <a:stretch/>
        </p:blipFill>
        <p:spPr>
          <a:xfrm>
            <a:off x="8195712" y="2490687"/>
            <a:ext cx="3514923" cy="276448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83" name="Google Shape;83;p15"/>
          <p:cNvPicPr preferRelativeResize="0"/>
          <p:nvPr/>
        </p:nvPicPr>
        <p:blipFill rotWithShape="1">
          <a:blip r:embed="rId4">
            <a:alphaModFix/>
          </a:blip>
          <a:srcRect b="0" l="0" r="0" t="0"/>
          <a:stretch/>
        </p:blipFill>
        <p:spPr>
          <a:xfrm>
            <a:off x="2800230" y="4904770"/>
            <a:ext cx="1714739" cy="1609950"/>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6"/>
          <p:cNvSpPr txBox="1"/>
          <p:nvPr>
            <p:ph type="title"/>
          </p:nvPr>
        </p:nvSpPr>
        <p:spPr>
          <a:xfrm>
            <a:off x="279206" y="120600"/>
            <a:ext cx="6578319"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sz="4400"/>
              <a:t>What is Phonics? </a:t>
            </a:r>
            <a:endParaRPr/>
          </a:p>
        </p:txBody>
      </p:sp>
      <p:sp>
        <p:nvSpPr>
          <p:cNvPr id="90" name="Google Shape;90;p16"/>
          <p:cNvSpPr txBox="1"/>
          <p:nvPr>
            <p:ph idx="1" type="body"/>
          </p:nvPr>
        </p:nvSpPr>
        <p:spPr>
          <a:xfrm>
            <a:off x="350778" y="1067852"/>
            <a:ext cx="6980153" cy="560855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descr="A picture containing text, person, indoor, dish&#10;&#10;Description automatically generated" id="91" name="Google Shape;91;p16"/>
          <p:cNvPicPr preferRelativeResize="0"/>
          <p:nvPr>
            <p:ph idx="2" type="pic"/>
          </p:nvPr>
        </p:nvPicPr>
        <p:blipFill rotWithShape="1">
          <a:blip r:embed="rId3">
            <a:alphaModFix/>
          </a:blip>
          <a:srcRect b="0" l="11569" r="11569" t="0"/>
          <a:stretch/>
        </p:blipFill>
        <p:spPr>
          <a:xfrm>
            <a:off x="8195712" y="2490687"/>
            <a:ext cx="3514923" cy="2764486"/>
          </a:xfrm>
          <a:prstGeom prst="roundRect">
            <a:avLst>
              <a:gd fmla="val 16667" name="adj"/>
            </a:avLst>
          </a:prstGeom>
          <a:noFill/>
          <a:ln>
            <a:noFill/>
          </a:ln>
          <a:effectLst>
            <a:outerShdw blurRad="76200" rotWithShape="0" algn="tl" dir="7800000" dist="38100">
              <a:srgbClr val="000000">
                <a:alpha val="40000"/>
              </a:srgbClr>
            </a:outerShdw>
          </a:effectLst>
        </p:spPr>
      </p:pic>
      <p:pic>
        <p:nvPicPr>
          <p:cNvPr id="92" name="Google Shape;92;p16"/>
          <p:cNvPicPr preferRelativeResize="0"/>
          <p:nvPr/>
        </p:nvPicPr>
        <p:blipFill rotWithShape="1">
          <a:blip r:embed="rId4">
            <a:alphaModFix/>
          </a:blip>
          <a:srcRect b="0" l="0" r="0" t="0"/>
          <a:stretch/>
        </p:blipFill>
        <p:spPr>
          <a:xfrm>
            <a:off x="350778" y="1589615"/>
            <a:ext cx="6582434" cy="463868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7"/>
          <p:cNvSpPr txBox="1"/>
          <p:nvPr>
            <p:ph type="title"/>
          </p:nvPr>
        </p:nvSpPr>
        <p:spPr>
          <a:xfrm>
            <a:off x="1193581" y="687572"/>
            <a:ext cx="5948364" cy="102091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The Alphabetic Code </a:t>
            </a:r>
            <a:endParaRPr/>
          </a:p>
        </p:txBody>
      </p:sp>
      <p:sp>
        <p:nvSpPr>
          <p:cNvPr id="99" name="Google Shape;99;p17"/>
          <p:cNvSpPr txBox="1"/>
          <p:nvPr/>
        </p:nvSpPr>
        <p:spPr>
          <a:xfrm>
            <a:off x="1098987" y="2690167"/>
            <a:ext cx="2779329"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44 phonemes </a:t>
            </a:r>
            <a:endParaRPr b="0" i="0" sz="1400" u="none" cap="none" strike="noStrike">
              <a:solidFill>
                <a:srgbClr val="000000"/>
              </a:solidFill>
              <a:latin typeface="Arial"/>
              <a:ea typeface="Arial"/>
              <a:cs typeface="Arial"/>
              <a:sym typeface="Arial"/>
            </a:endParaRPr>
          </a:p>
        </p:txBody>
      </p:sp>
      <p:sp>
        <p:nvSpPr>
          <p:cNvPr id="100" name="Google Shape;100;p17"/>
          <p:cNvSpPr txBox="1"/>
          <p:nvPr/>
        </p:nvSpPr>
        <p:spPr>
          <a:xfrm>
            <a:off x="4894336" y="2868843"/>
            <a:ext cx="2247609"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Simple Code</a:t>
            </a:r>
            <a:endParaRPr b="0" i="0" sz="1400" u="none" cap="none" strike="noStrike">
              <a:solidFill>
                <a:srgbClr val="000000"/>
              </a:solidFill>
              <a:latin typeface="Arial"/>
              <a:ea typeface="Arial"/>
              <a:cs typeface="Arial"/>
              <a:sym typeface="Arial"/>
            </a:endParaRPr>
          </a:p>
        </p:txBody>
      </p:sp>
      <p:sp>
        <p:nvSpPr>
          <p:cNvPr id="101" name="Google Shape;101;p17"/>
          <p:cNvSpPr txBox="1"/>
          <p:nvPr/>
        </p:nvSpPr>
        <p:spPr>
          <a:xfrm>
            <a:off x="8385661" y="2868843"/>
            <a:ext cx="2594119"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GB" sz="4400" u="none" cap="none" strike="noStrike">
                <a:solidFill>
                  <a:schemeClr val="dk1"/>
                </a:solidFill>
                <a:latin typeface="Calibri"/>
                <a:ea typeface="Calibri"/>
                <a:cs typeface="Calibri"/>
                <a:sym typeface="Calibri"/>
              </a:rPr>
              <a:t>Complex Code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1193581" y="687572"/>
            <a:ext cx="5948400" cy="102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The Alphabet </a:t>
            </a:r>
            <a:endParaRPr/>
          </a:p>
        </p:txBody>
      </p:sp>
      <p:pic>
        <p:nvPicPr>
          <p:cNvPr id="108" name="Google Shape;108;p18"/>
          <p:cNvPicPr preferRelativeResize="0"/>
          <p:nvPr/>
        </p:nvPicPr>
        <p:blipFill rotWithShape="1">
          <a:blip r:embed="rId3">
            <a:alphaModFix/>
          </a:blip>
          <a:srcRect b="0" l="0" r="0" t="0"/>
          <a:stretch/>
        </p:blipFill>
        <p:spPr>
          <a:xfrm>
            <a:off x="984824" y="1860875"/>
            <a:ext cx="10112399" cy="48447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9"/>
          <p:cNvSpPr txBox="1"/>
          <p:nvPr>
            <p:ph type="title"/>
          </p:nvPr>
        </p:nvSpPr>
        <p:spPr>
          <a:xfrm>
            <a:off x="1193581" y="687572"/>
            <a:ext cx="5948400" cy="10209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n-GB"/>
              <a:t>Sound buttons  </a:t>
            </a:r>
            <a:endParaRPr/>
          </a:p>
        </p:txBody>
      </p:sp>
      <p:pic>
        <p:nvPicPr>
          <p:cNvPr id="115" name="Google Shape;115;p19"/>
          <p:cNvPicPr preferRelativeResize="0"/>
          <p:nvPr/>
        </p:nvPicPr>
        <p:blipFill rotWithShape="1">
          <a:blip r:embed="rId3">
            <a:alphaModFix/>
          </a:blip>
          <a:srcRect b="0" l="0" r="0" t="0"/>
          <a:stretch/>
        </p:blipFill>
        <p:spPr>
          <a:xfrm>
            <a:off x="859499" y="1833800"/>
            <a:ext cx="10345152" cy="48447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